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>
        <p:scale>
          <a:sx n="57" d="100"/>
          <a:sy n="57" d="100"/>
        </p:scale>
        <p:origin x="-169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ll%202020%20-%202021\THM%20415%20Perf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ll%202020%20-%202021\THM%20415%20Perf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ll%202020%20-%202021\THM%20415%20Perf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Fall%202020%20-%202021\THM%20415%20Perf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Interval Grade Distribution </a:t>
            </a:r>
          </a:p>
        </c:rich>
      </c:tx>
      <c:layout>
        <c:manualLayout>
          <c:xMode val="edge"/>
          <c:yMode val="edge"/>
          <c:x val="0.3622886540227806"/>
          <c:y val="3.234489470503770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839702737135272"/>
          <c:y val="0.13428386705126374"/>
          <c:w val="0.86738822898747059"/>
          <c:h val="0.66301441850622"/>
        </c:manualLayout>
      </c:layout>
      <c:barChart>
        <c:barDir val="col"/>
        <c:grouping val="clustered"/>
        <c:ser>
          <c:idx val="1"/>
          <c:order val="0"/>
          <c:spPr>
            <a:solidFill>
              <a:srgbClr val="FF0000"/>
            </a:solidFill>
          </c:spPr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00B0F0"/>
              </a:solidFill>
            </c:spPr>
          </c:dPt>
          <c:dPt>
            <c:idx val="6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axId val="114527232"/>
        <c:axId val="114539904"/>
      </c:barChart>
      <c:catAx>
        <c:axId val="114527232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511"/>
              <c:y val="0.8814015853981688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14539904"/>
        <c:crosses val="autoZero"/>
        <c:auto val="1"/>
        <c:lblAlgn val="ctr"/>
        <c:lblOffset val="100"/>
        <c:tickLblSkip val="1"/>
        <c:tickMarkSkip val="1"/>
      </c:catAx>
      <c:valAx>
        <c:axId val="114539904"/>
        <c:scaling>
          <c:orientation val="minMax"/>
          <c:max val="5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74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145272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 THM 415 Letter Grade Distribution</a:t>
            </a:r>
          </a:p>
        </c:rich>
      </c:tx>
      <c:layout>
        <c:manualLayout>
          <c:xMode val="edge"/>
          <c:yMode val="edge"/>
          <c:x val="0.3111531586728899"/>
          <c:y val="7.0176561069934043E-2"/>
        </c:manualLayout>
      </c:layout>
      <c:spPr>
        <a:noFill/>
        <a:ln w="25400">
          <a:noFill/>
        </a:ln>
      </c:spPr>
    </c:title>
    <c:view3D>
      <c:hPercent val="49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4096398743"/>
          <c:y val="0.11135766660847206"/>
          <c:w val="0.77316630293008271"/>
          <c:h val="0.73366368683902849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Pt>
            <c:idx val="10"/>
            <c:spPr>
              <a:solidFill>
                <a:srgbClr val="FF0000"/>
              </a:solidFill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1</c:v>
                </c:pt>
              </c:numCache>
            </c:numRef>
          </c:val>
        </c:ser>
        <c:shape val="box"/>
        <c:axId val="135664000"/>
        <c:axId val="135693440"/>
        <c:axId val="0"/>
      </c:bar3DChart>
      <c:catAx>
        <c:axId val="135664000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5681872789898637"/>
              <c:y val="0.8578387123652927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5693440"/>
        <c:crosses val="autoZero"/>
        <c:auto val="1"/>
        <c:lblAlgn val="ctr"/>
        <c:lblOffset val="100"/>
        <c:tickLblSkip val="1"/>
        <c:tickMarkSkip val="1"/>
      </c:catAx>
      <c:valAx>
        <c:axId val="13569344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3.731305860798461E-2"/>
              <c:y val="0.39590640722459408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3566400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1900326376327799"/>
          <c:y val="0.11981460934355057"/>
          <c:w val="0.84282790482587577"/>
          <c:h val="0.65118193881769815"/>
        </c:manualLayout>
      </c:layout>
      <c:lineChart>
        <c:grouping val="standard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Midterm!$B$4:$B$16</c:f>
              <c:strCache>
                <c:ptCount val="13"/>
                <c:pt idx="0">
                  <c:v>Alimzade</c:v>
                </c:pt>
                <c:pt idx="1">
                  <c:v>Avcı</c:v>
                </c:pt>
                <c:pt idx="2">
                  <c:v>Cığız</c:v>
                </c:pt>
                <c:pt idx="3">
                  <c:v>Çelebi</c:v>
                </c:pt>
                <c:pt idx="4">
                  <c:v>Çelik</c:v>
                </c:pt>
                <c:pt idx="5">
                  <c:v>Güngördü</c:v>
                </c:pt>
                <c:pt idx="6">
                  <c:v>İlbigi</c:v>
                </c:pt>
                <c:pt idx="7">
                  <c:v>Mirzayev</c:v>
                </c:pt>
                <c:pt idx="8">
                  <c:v>Özşen</c:v>
                </c:pt>
                <c:pt idx="9">
                  <c:v>Semerci</c:v>
                </c:pt>
                <c:pt idx="10">
                  <c:v>Shirmammadli</c:v>
                </c:pt>
                <c:pt idx="11">
                  <c:v>Türkmen</c:v>
                </c:pt>
                <c:pt idx="12">
                  <c:v>Yalınkılıç</c:v>
                </c:pt>
              </c:strCache>
            </c:strRef>
          </c:cat>
          <c:val>
            <c:numRef>
              <c:f>Midterm!$E$4:$E$16</c:f>
              <c:numCache>
                <c:formatCode>#,##0.00</c:formatCode>
                <c:ptCount val="13"/>
                <c:pt idx="0">
                  <c:v>0</c:v>
                </c:pt>
                <c:pt idx="1">
                  <c:v>31.666666666666664</c:v>
                </c:pt>
                <c:pt idx="2">
                  <c:v>0</c:v>
                </c:pt>
                <c:pt idx="3">
                  <c:v>60.833333333333329</c:v>
                </c:pt>
                <c:pt idx="4">
                  <c:v>55.833333333333336</c:v>
                </c:pt>
                <c:pt idx="5">
                  <c:v>65</c:v>
                </c:pt>
                <c:pt idx="6">
                  <c:v>52.5</c:v>
                </c:pt>
                <c:pt idx="7">
                  <c:v>29.166666666666668</c:v>
                </c:pt>
                <c:pt idx="8">
                  <c:v>71.666666666666671</c:v>
                </c:pt>
                <c:pt idx="9">
                  <c:v>10</c:v>
                </c:pt>
                <c:pt idx="10">
                  <c:v>82.5</c:v>
                </c:pt>
                <c:pt idx="11">
                  <c:v>37.5</c:v>
                </c:pt>
                <c:pt idx="12">
                  <c:v>50.833333333333329</c:v>
                </c:pt>
              </c:numCache>
            </c:numRef>
          </c:val>
        </c:ser>
        <c:ser>
          <c:idx val="1"/>
          <c:order val="1"/>
          <c:tx>
            <c:v>Attendance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Midterm!$B$4:$B$16</c:f>
              <c:strCache>
                <c:ptCount val="13"/>
                <c:pt idx="0">
                  <c:v>Alimzade</c:v>
                </c:pt>
                <c:pt idx="1">
                  <c:v>Avcı</c:v>
                </c:pt>
                <c:pt idx="2">
                  <c:v>Cığız</c:v>
                </c:pt>
                <c:pt idx="3">
                  <c:v>Çelebi</c:v>
                </c:pt>
                <c:pt idx="4">
                  <c:v>Çelik</c:v>
                </c:pt>
                <c:pt idx="5">
                  <c:v>Güngördü</c:v>
                </c:pt>
                <c:pt idx="6">
                  <c:v>İlbigi</c:v>
                </c:pt>
                <c:pt idx="7">
                  <c:v>Mirzayev</c:v>
                </c:pt>
                <c:pt idx="8">
                  <c:v>Özşen</c:v>
                </c:pt>
                <c:pt idx="9">
                  <c:v>Semerci</c:v>
                </c:pt>
                <c:pt idx="10">
                  <c:v>Shirmammadli</c:v>
                </c:pt>
                <c:pt idx="11">
                  <c:v>Türkmen</c:v>
                </c:pt>
                <c:pt idx="12">
                  <c:v>Yalınkılıç</c:v>
                </c:pt>
              </c:strCache>
            </c:strRef>
          </c:cat>
          <c:val>
            <c:numRef>
              <c:f>Midterm!$I$4:$I$16</c:f>
              <c:numCache>
                <c:formatCode>0.00</c:formatCode>
                <c:ptCount val="13"/>
                <c:pt idx="0">
                  <c:v>53.125</c:v>
                </c:pt>
                <c:pt idx="1">
                  <c:v>78.125</c:v>
                </c:pt>
                <c:pt idx="2">
                  <c:v>84.375</c:v>
                </c:pt>
                <c:pt idx="3">
                  <c:v>100</c:v>
                </c:pt>
                <c:pt idx="4">
                  <c:v>100</c:v>
                </c:pt>
                <c:pt idx="5">
                  <c:v>93.75</c:v>
                </c:pt>
                <c:pt idx="6">
                  <c:v>75</c:v>
                </c:pt>
                <c:pt idx="7">
                  <c:v>84.375</c:v>
                </c:pt>
                <c:pt idx="8">
                  <c:v>87.5</c:v>
                </c:pt>
                <c:pt idx="9">
                  <c:v>93.75</c:v>
                </c:pt>
                <c:pt idx="10">
                  <c:v>87.5</c:v>
                </c:pt>
                <c:pt idx="11">
                  <c:v>81.25</c:v>
                </c:pt>
                <c:pt idx="12">
                  <c:v>68.75</c:v>
                </c:pt>
              </c:numCache>
            </c:numRef>
          </c:val>
        </c:ser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axId val="112025600"/>
        <c:axId val="114435584"/>
      </c:lineChart>
      <c:catAx>
        <c:axId val="112025600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599651249617654"/>
              <c:y val="0.93923599172314054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14435584"/>
        <c:crosses val="autoZero"/>
        <c:auto val="1"/>
        <c:lblAlgn val="ctr"/>
        <c:lblOffset val="100"/>
      </c:catAx>
      <c:valAx>
        <c:axId val="114435584"/>
        <c:scaling>
          <c:orientation val="minMax"/>
          <c:max val="100"/>
          <c:min val="0"/>
        </c:scaling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#,##0.0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12025600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8955077052801703"/>
          <c:y val="0.63171405119712865"/>
          <c:w val="0.4275489537785267"/>
          <c:h val="8.9079967291013182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r-TR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Midterm!$B$113:$B$120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Midterm!$D$113:$D$120</c:f>
              <c:numCache>
                <c:formatCode>0.00%</c:formatCode>
                <c:ptCount val="8"/>
                <c:pt idx="0">
                  <c:v>0.15384615384615385</c:v>
                </c:pt>
                <c:pt idx="1">
                  <c:v>0</c:v>
                </c:pt>
                <c:pt idx="2">
                  <c:v>0</c:v>
                </c:pt>
                <c:pt idx="3">
                  <c:v>7.6923076923076927E-2</c:v>
                </c:pt>
                <c:pt idx="4">
                  <c:v>0</c:v>
                </c:pt>
                <c:pt idx="5">
                  <c:v>0</c:v>
                </c:pt>
                <c:pt idx="6">
                  <c:v>0.53846153846153844</c:v>
                </c:pt>
                <c:pt idx="7">
                  <c:v>0.23076923076923078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7E-2"/>
          <c:y val="0.79031826050757192"/>
          <c:w val="0.90095128327833074"/>
          <c:h val="0.17814425034394879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15/12/2020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20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4633613"/>
              </p:ext>
            </p:extLst>
          </p:nvPr>
        </p:nvGraphicFramePr>
        <p:xfrm>
          <a:off x="179388" y="260350"/>
          <a:ext cx="8713092" cy="5976938"/>
        </p:xfrm>
        <a:graphic>
          <a:graphicData uri="http://schemas.openxmlformats.org/presentationml/2006/ole">
            <p:oleObj spid="_x0000_s45130" name="Worksheet" r:id="rId3" imgW="8429637" imgH="3914959" progId="Excel.Shee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37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xmlns="" val="4128833378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p:oleObj spid="_x0000_s22604" name="Worksheet" r:id="rId3" imgW="4895823" imgH="74289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81014801"/>
              </p:ext>
            </p:extLst>
          </p:nvPr>
        </p:nvGraphicFramePr>
        <p:xfrm>
          <a:off x="296863" y="188640"/>
          <a:ext cx="8595617" cy="6054998"/>
        </p:xfrm>
        <a:graphic>
          <a:graphicData uri="http://schemas.openxmlformats.org/presentationml/2006/ole">
            <p:oleObj spid="_x0000_s24653" name="Worksheet" r:id="rId3" imgW="6439006" imgH="392443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395536" y="332656"/>
          <a:ext cx="8496944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364331" y="332656"/>
          <a:ext cx="841533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/>
          <p:nvPr/>
        </p:nvGraphicFramePr>
        <p:xfrm>
          <a:off x="395535" y="260648"/>
          <a:ext cx="8424937" cy="597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50959450"/>
              </p:ext>
            </p:extLst>
          </p:nvPr>
        </p:nvGraphicFramePr>
        <p:xfrm>
          <a:off x="250825" y="620713"/>
          <a:ext cx="8641655" cy="5544591"/>
        </p:xfrm>
        <a:graphic>
          <a:graphicData uri="http://schemas.openxmlformats.org/presentationml/2006/ole">
            <p:oleObj spid="_x0000_s29776" name="Worksheet" r:id="rId3" imgW="5905322" imgH="328615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41549012"/>
              </p:ext>
            </p:extLst>
          </p:nvPr>
        </p:nvGraphicFramePr>
        <p:xfrm>
          <a:off x="4341813" y="755650"/>
          <a:ext cx="4422775" cy="5265738"/>
        </p:xfrm>
        <a:graphic>
          <a:graphicData uri="http://schemas.openxmlformats.org/presentationml/2006/ole">
            <p:oleObj spid="_x0000_s30799" name="Worksheet" r:id="rId3" imgW="2495569" imgH="2248003" progId="Excel.Sheet.8">
              <p:embed/>
            </p:oleObj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95537" y="764704"/>
          <a:ext cx="3816423" cy="511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1178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Balloons</vt:lpstr>
      <vt:lpstr>Microsoft Office Excel 97-2003 Çalışma Sayfası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Slide 9</vt:lpstr>
      <vt:lpstr>Slide 10</vt:lpstr>
      <vt:lpstr>Slide 11</vt:lpstr>
      <vt:lpstr>Slide 12</vt:lpstr>
      <vt:lpstr>THM 415 Statistics</vt:lpstr>
      <vt:lpstr>Performance Grades</vt:lpstr>
      <vt:lpstr>Slide 15</vt:lpstr>
      <vt:lpstr>Correlation Coefficients</vt:lpstr>
      <vt:lpstr>Slide 17</vt:lpstr>
      <vt:lpstr>Slide 18</vt:lpstr>
      <vt:lpstr>Letter Grade</vt:lpstr>
      <vt:lpstr>Slide 20</vt:lpstr>
      <vt:lpstr>Charts</vt:lpstr>
      <vt:lpstr>Slide 22</vt:lpstr>
      <vt:lpstr>Slide 23</vt:lpstr>
      <vt:lpstr>Slide 24</vt:lpstr>
      <vt:lpstr>Time Spent by Students versus Exam Grade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asus</cp:lastModifiedBy>
  <cp:revision>121</cp:revision>
  <dcterms:created xsi:type="dcterms:W3CDTF">2009-11-08T07:48:00Z</dcterms:created>
  <dcterms:modified xsi:type="dcterms:W3CDTF">2020-12-15T14:45:28Z</dcterms:modified>
</cp:coreProperties>
</file>